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6"/>
  </p:notesMasterIdLst>
  <p:sldIdLst>
    <p:sldId id="256" r:id="rId6"/>
    <p:sldId id="257" r:id="rId7"/>
    <p:sldId id="258" r:id="rId8"/>
    <p:sldId id="260" r:id="rId9"/>
    <p:sldId id="265" r:id="rId10"/>
    <p:sldId id="262" r:id="rId11"/>
    <p:sldId id="268" r:id="rId12"/>
    <p:sldId id="261" r:id="rId13"/>
    <p:sldId id="263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A1A74F-38B2-4AF0-B534-EF9CE8DBBFDF}" v="1435" dt="2019-11-17T00:00:24.103"/>
    <p1510:client id="{E0C5E910-816D-4F82-A62E-3D06EA0C9DBA}" v="808" dt="2019-11-16T23:58:05.6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6" autoAdjust="0"/>
    <p:restoredTop sz="94660"/>
  </p:normalViewPr>
  <p:slideViewPr>
    <p:cSldViewPr snapToGrid="0">
      <p:cViewPr>
        <p:scale>
          <a:sx n="57" d="100"/>
          <a:sy n="57" d="100"/>
        </p:scale>
        <p:origin x="1500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37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QuickStarter has created an outline to help you get started on your presentation. Some slides include information here in the notes to provide additional topics for you to research.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37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91AB-F383-4237-A071-AD1C6E924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636DA-4FDE-4B32-8CCE-37EFA3E7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7932-8FF0-4DF1-A776-9A3CE376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8FAB8-C9F1-4DBB-B355-D8DEE3706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90E3-D8E8-4766-9104-14009BF5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01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B8678-553E-4A5B-8CFE-5DB358BD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AF303-1F73-4575-83E6-561589F16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6EC56-7DCF-400D-A871-C26291EB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AC5B-7C77-4F8C-ADB0-8D208A2EB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F48AF-AB8F-4DD2-BC77-7E2F42AD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7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ED820-BFE6-41B5-8064-984037A99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A27FEA-5359-474A-B4F8-FF510DD74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D33D-563C-4B8C-B8C1-625FF5C5B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71877-89FD-46BE-832F-C5660A55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E675F-CC4D-48CF-90C8-53829EE0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21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260" y="462455"/>
            <a:ext cx="10515600" cy="822263"/>
          </a:xfrm>
        </p:spPr>
        <p:txBody>
          <a:bodyPr>
            <a:normAutofit/>
          </a:bodyPr>
          <a:lstStyle>
            <a:lvl1pPr>
              <a:defRPr sz="3600">
                <a:solidFill>
                  <a:srgbClr val="D24726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5936"/>
            <a:ext cx="10515600" cy="4351338"/>
          </a:xfrm>
        </p:spPr>
        <p:txBody>
          <a:bodyPr/>
          <a:lstStyle>
            <a:lvl1pPr>
              <a:defRPr sz="1400" baseline="0">
                <a:solidFill>
                  <a:srgbClr val="595959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1200" baseline="0">
                <a:solidFill>
                  <a:srgbClr val="595959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200" baseline="0">
                <a:solidFill>
                  <a:srgbClr val="595959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200" baseline="0">
                <a:solidFill>
                  <a:srgbClr val="595959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200" baseline="0">
                <a:solidFill>
                  <a:srgbClr val="595959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2CD92-9D15-43B4-8516-073FCDAC90D4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5E1560-7126-406C-A531-3A398E8D0EE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52500" y="1284718"/>
            <a:ext cx="103632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525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C967-18DB-4664-9B4D-06177FB9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7174-64B4-4D8F-BF44-3DD1F66CA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D83D3-86C4-482F-A2DC-B4C55DBF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05BE2-6C23-4CB4-A63E-457E635BF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97965-24FE-4C07-BE16-69AE4399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6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3394D-04EF-440C-B08B-114464B3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E3F6-F021-4D6B-8B0D-EF74D7461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6233C-6806-4593-91C0-CF4ECD84A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A761E-2D3A-4397-A82C-2F3B981DE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97E71-B59F-4260-B01B-2B7CEB089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2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DFCB-DD40-4637-9CAB-2BAF2423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065F-4B44-4622-98EE-166F93648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F1249-B890-4466-9E24-84A249070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FA9B4-D282-452F-B78A-FF5873ACF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B0F13-A139-4B66-9544-16480800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791D0-EC30-4D8C-8764-475D8DB3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0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AA7D-15D2-4D5F-B1C4-50107341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0A0E-25B9-4E8E-8B0D-201E1C564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B111-0CA0-47CD-9F0B-DBCBA3AE3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0E02D-3176-4B85-ACB6-721F26827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D9317-BBE1-4F36-82FE-E348F6F18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37DDCB-69F8-49FA-A111-C8AB2713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8B0CD-1F68-412E-9232-F267114C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B21FC-12CC-472D-BC38-EF413158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F51AB-8384-4E67-914C-B39484AD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09660-3861-4545-BF68-9ED039B5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DD5392-AC3A-4EAF-ADE6-B6CF4B50A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79880-BF48-4F4D-B8B3-4E99FC415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8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F98E25-CF37-4F73-9E22-21023816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D7A0E1-38AB-4FDA-8EC1-2D761790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A8E424-5A91-4557-9ADF-4A9422A0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0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BB935-0427-44CC-A384-333EAD83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DCF6-55CF-43EE-B135-BFC4B4D4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7538E-A112-4E8F-A445-1A06B0C35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0D413-9505-4ED8-BFF1-5141BE9EE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815B0-4528-4FA2-8472-8F19C0F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9FCEF-4406-4552-BFE4-6DA37613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6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E22C-69D4-49EC-8858-787B3C67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6A4341-3C0B-4025-AE17-8F0F8FABF5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5FF01-E0B6-419C-ABCC-70844E4EA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1218-FFD7-4F25-B220-F5DE5F70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7CBFB-34A6-49D8-A1D2-45DF38876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726A4-D33A-486A-B120-648AF3D8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4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07C8C3-4165-4353-ABF2-492454AF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A46A-3C66-4E4A-9907-225E50ABB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F8214-A11A-4309-9D51-44F35987D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495F3-B757-4FAF-98AA-EDA7D1485485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334EB-8260-4F13-9553-5A8593D9D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EF96-E028-4E68-864E-9B77CF9F25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939C1-24D7-49E9-A58A-796036520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50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2CD92-9D15-43B4-8516-073FCDAC90D4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5E1560-7126-406C-A531-3A398E8D0E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22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Environmental_issu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creativecommons.org/licenses/by-sa/3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B76E6-8E55-4532-B4C9-362459A3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702040204020203" pitchFamily="34" charset="0"/>
                <a:ea typeface="Segoe UI Light" panose="020B0702040204020203" pitchFamily="34" charset="0"/>
                <a:cs typeface="Segoe UI" panose="020B0502040204020203" pitchFamily="34" charset="0"/>
              </a:rPr>
              <a:t>Here's your outline to get started</a:t>
            </a:r>
          </a:p>
        </p:txBody>
      </p:sp>
      <p:sp>
        <p:nvSpPr>
          <p:cNvPr id="20" name="Text 2"/>
          <p:cNvSpPr/>
          <p:nvPr/>
        </p:nvSpPr>
        <p:spPr>
          <a:xfrm>
            <a:off x="838200" y="1461299"/>
            <a:ext cx="1046284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D24726"/>
                </a:solidFill>
                <a:latin typeface="Segoe UI Semibold" panose="020B0702040204020203" pitchFamily="34" charset="0"/>
                <a:ea typeface="Segoe UI Semibold" panose="020B0702040204020203" pitchFamily="34" charset="0"/>
                <a:cs typeface="Segoe UI" panose="020B0502040204020203" pitchFamily="34" charset="0"/>
              </a:rPr>
              <a:t>Key facts about your topic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850250" y="1876798"/>
            <a:ext cx="10465450" cy="4000000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numCol="1" rtlCol="0" anchor="t"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emilight" panose="020B0402040204020203" pitchFamily="34" charset="0"/>
                <a:ea typeface="Segoe UI" panose="020B0502040204020203" pitchFamily="34" charset="0"/>
                <a:cs typeface="Segoe UI Semilight" panose="020B0402040204020203" pitchFamily="34" charset="0"/>
              </a:rPr>
              <a:t>Environmental issues are harmful effects of human activity on the biophysical environment. Environmental protection is a practice of protecting the natural environment on individual, organizational or governmental levels, for the benefit of both the environment and humans. Environmentalism, a social and environmental movement, addresses environmental issues through advocacy, education and activism.</a:t>
            </a:r>
          </a:p>
        </p:txBody>
      </p:sp>
      <p:sp>
        <p:nvSpPr>
          <p:cNvPr id="2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38199" y="6229028"/>
            <a:ext cx="5779169" cy="36512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en.wikipedia.org</a:t>
            </a:r>
            <a:r>
              <a:rPr lang="en-US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- Text under </a:t>
            </a:r>
            <a:r>
              <a:rPr lang="en-US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CC-BY-SA license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07FEDDE-7BE3-4AF0-89AC-8212D722B9B0}"/>
              </a:ext>
            </a:extLst>
          </p:cNvPr>
          <p:cNvGrpSpPr/>
          <p:nvPr/>
        </p:nvGrpSpPr>
        <p:grpSpPr>
          <a:xfrm>
            <a:off x="6211661" y="5810971"/>
            <a:ext cx="5188481" cy="1174603"/>
            <a:chOff x="6211661" y="5810971"/>
            <a:chExt cx="5188481" cy="1174603"/>
          </a:xfrm>
        </p:grpSpPr>
        <p:sp>
          <p:nvSpPr>
            <p:cNvPr id="5" name="Rectangle 8">
              <a:extLst>
                <a:ext uri="{FF2B5EF4-FFF2-40B4-BE49-F238E27FC236}">
                  <a16:creationId xmlns:a16="http://schemas.microsoft.com/office/drawing/2014/main" id="{184C5845-0FFB-4734-A9BE-3E8CEA8008D3}"/>
                </a:ext>
              </a:extLst>
            </p:cNvPr>
            <p:cNvSpPr/>
            <p:nvPr/>
          </p:nvSpPr>
          <p:spPr>
            <a:xfrm>
              <a:off x="6211661" y="6042093"/>
              <a:ext cx="5138199" cy="63078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endParaRPr lang="en-US" sz="1800" dirty="0"/>
            </a:p>
          </p:txBody>
        </p:sp>
        <p:sp>
          <p:nvSpPr>
            <p:cNvPr id="6" name="TextBox 7">
              <a:extLst>
                <a:ext uri="{FF2B5EF4-FFF2-40B4-BE49-F238E27FC236}">
                  <a16:creationId xmlns:a16="http://schemas.microsoft.com/office/drawing/2014/main" id="{33CDDC14-D7C0-4FC6-8360-4E6E50174088}"/>
                </a:ext>
              </a:extLst>
            </p:cNvPr>
            <p:cNvSpPr txBox="1"/>
            <p:nvPr/>
          </p:nvSpPr>
          <p:spPr>
            <a:xfrm>
              <a:off x="6289102" y="6139278"/>
              <a:ext cx="2303691" cy="451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1200" dirty="0">
                  <a:solidFill>
                    <a:srgbClr val="D24726"/>
                  </a:solidFill>
                  <a:cs typeface="Segoe UI Semibold" panose="020B0702040204020203" pitchFamily="34" charset="0"/>
                </a:rPr>
                <a:t>See more: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Semilight" panose="020B0402040204020203" pitchFamily="34" charset="0"/>
                  <a:ea typeface="Segoe UI Symbol" panose="020B0502040204020203" pitchFamily="34" charset="0"/>
                  <a:cs typeface="Segoe UI Semilight" panose="020B0402040204020203" pitchFamily="34" charset="0"/>
                </a:rPr>
                <a:t>Open the Notes below for more information.</a:t>
              </a:r>
            </a:p>
          </p:txBody>
        </p:sp>
        <p:pic>
          <p:nvPicPr>
            <p:cNvPr id="7" name="Picture 11" descr="Curved arrow">
              <a:extLst>
                <a:ext uri="{FF2B5EF4-FFF2-40B4-BE49-F238E27FC236}">
                  <a16:creationId xmlns:a16="http://schemas.microsoft.com/office/drawing/2014/main" id="{A3DA137E-6B53-4403-B00B-B734CA13A906}"/>
                </a:ext>
              </a:extLst>
            </p:cNvPr>
            <p:cNvPicPr/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354591">
              <a:off x="8375339" y="6310072"/>
              <a:ext cx="712427" cy="504018"/>
            </a:xfrm>
            <a:prstGeom prst="rect">
              <a:avLst/>
            </a:prstGeom>
          </p:spPr>
        </p:pic>
        <p:pic>
          <p:nvPicPr>
            <p:cNvPr id="8" name="Picture 6" descr="Notes button in status bar">
              <a:extLst>
                <a:ext uri="{FF2B5EF4-FFF2-40B4-BE49-F238E27FC236}">
                  <a16:creationId xmlns:a16="http://schemas.microsoft.com/office/drawing/2014/main" id="{225180E8-0FE3-47A7-AA6D-1109075B6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25539" y="5810971"/>
              <a:ext cx="2374603" cy="1174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667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D602-54EE-4563-906B-164B5A81A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implementations: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73E34-9AD4-43F4-8096-31BAA44AB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Use the methane sensor to detect natural gas in waterways (Flint. Mn)</a:t>
            </a:r>
          </a:p>
          <a:p>
            <a:r>
              <a:rPr lang="en-US"/>
              <a:t>Test along the coast of California for possible tsunamis from coastal fracking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84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A537-9EAD-4C2A-8B8C-B5471C6F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702040204020203" pitchFamily="34" charset="0"/>
                <a:ea typeface="Segoe UI Light" panose="020B0702040204020203" pitchFamily="34" charset="0"/>
                <a:cs typeface="Segoe UI" panose="020B0502040204020203" pitchFamily="34" charset="0"/>
              </a:rPr>
              <a:t>Related topics to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06C6B-49E2-4E93-AEC3-AA4886AC9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936"/>
            <a:ext cx="4978408" cy="4351338"/>
          </a:xfrm>
        </p:spPr>
        <p:txBody>
          <a:bodyPr/>
          <a:lstStyle/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Human Impact on the Environment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Degradation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Water pollution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issues in India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issues in Southern Africa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issues in Australia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Movement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Engineering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Exploitation of Natural Resources</a:t>
            </a:r>
          </a:p>
          <a:p>
            <a:r>
              <a:rPr lang="en-US" dirty="0">
                <a:latin typeface="Segoe UI Semilight" panose="020B0702040204020203" pitchFamily="34" charset="0"/>
                <a:ea typeface="Segoe UI Semilight" panose="020B0702040204020203" pitchFamily="34" charset="0"/>
                <a:cs typeface="Segoe UI" panose="020B0502040204020203" pitchFamily="34" charset="0"/>
              </a:rPr>
              <a:t>Environmental issues in China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F891352-0AB3-4D77-AA93-8E0A1738F8F4}"/>
              </a:ext>
            </a:extLst>
          </p:cNvPr>
          <p:cNvGrpSpPr/>
          <p:nvPr/>
        </p:nvGrpSpPr>
        <p:grpSpPr>
          <a:xfrm>
            <a:off x="5943601" y="1609726"/>
            <a:ext cx="5406259" cy="2023909"/>
            <a:chOff x="5943601" y="1609726"/>
            <a:chExt cx="5406259" cy="2023909"/>
          </a:xfrm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20526183-096D-4868-AE2D-0200EE5F1D5D}"/>
                </a:ext>
              </a:extLst>
            </p:cNvPr>
            <p:cNvSpPr/>
            <p:nvPr/>
          </p:nvSpPr>
          <p:spPr>
            <a:xfrm>
              <a:off x="5943601" y="1609726"/>
              <a:ext cx="5406259" cy="20193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/>
              <a:endParaRPr lang="en-US" sz="1800" dirty="0"/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E9B136C8-7575-43EF-A6F3-EC4F69800828}"/>
                </a:ext>
              </a:extLst>
            </p:cNvPr>
            <p:cNvSpPr txBox="1"/>
            <p:nvPr/>
          </p:nvSpPr>
          <p:spPr>
            <a:xfrm>
              <a:off x="6189439" y="1827382"/>
              <a:ext cx="28499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sz="1400" dirty="0">
                  <a:solidFill>
                    <a:srgbClr val="D24726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Use Smart Lookup to learn more</a:t>
              </a:r>
              <a:endParaRPr lang="en-US" sz="1400" dirty="0">
                <a:solidFill>
                  <a:srgbClr val="D24726"/>
                </a:solidFill>
                <a:latin typeface="Segoe UI Semilight" panose="020B0402040204020203" pitchFamily="34" charset="0"/>
                <a:ea typeface="Segoe UI Symbol" panose="020B05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F5C6FF1D-DFD2-4DBD-BDE7-F882DDC6DC74}"/>
                </a:ext>
              </a:extLst>
            </p:cNvPr>
            <p:cNvSpPr txBox="1"/>
            <p:nvPr/>
          </p:nvSpPr>
          <p:spPr>
            <a:xfrm>
              <a:off x="6450618" y="2207781"/>
              <a:ext cx="262691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Semilight" panose="020B0402040204020203" pitchFamily="34" charset="0"/>
                  <a:ea typeface="Segoe UI Symbol" panose="020B0502040204020203" pitchFamily="34" charset="0"/>
                  <a:cs typeface="Segoe UI Semilight" panose="020B0402040204020203" pitchFamily="34" charset="0"/>
                </a:rPr>
                <a:t>Highlight one of the related topics</a:t>
              </a:r>
            </a:p>
            <a:p>
              <a:pPr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Semilight" panose="020B0402040204020203" pitchFamily="34" charset="0"/>
                  <a:ea typeface="Segoe UI Symbol" panose="020B0502040204020203" pitchFamily="34" charset="0"/>
                  <a:cs typeface="Segoe UI Semilight" panose="020B0402040204020203" pitchFamily="34" charset="0"/>
                </a:rPr>
                <a:t>Right-click on the topic</a:t>
              </a:r>
            </a:p>
            <a:p>
              <a:pPr marL="174625" indent="-174625">
                <a:spcAft>
                  <a:spcPts val="12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 Semilight" panose="020B0402040204020203" pitchFamily="34" charset="0"/>
                  <a:ea typeface="Segoe UI Symbol" panose="020B0502040204020203" pitchFamily="34" charset="0"/>
                  <a:cs typeface="Segoe UI Semilight" panose="020B0402040204020203" pitchFamily="34" charset="0"/>
                </a:rPr>
                <a:t>Choose "Smart Lookup"</a:t>
              </a:r>
            </a:p>
          </p:txBody>
        </p:sp>
        <p:grpSp>
          <p:nvGrpSpPr>
            <p:cNvPr id="8" name="Group 12">
              <a:extLst>
                <a:ext uri="{FF2B5EF4-FFF2-40B4-BE49-F238E27FC236}">
                  <a16:creationId xmlns:a16="http://schemas.microsoft.com/office/drawing/2014/main" id="{58C4CE24-6148-4604-B285-49040644B37D}"/>
                </a:ext>
              </a:extLst>
            </p:cNvPr>
            <p:cNvGrpSpPr/>
            <p:nvPr/>
          </p:nvGrpSpPr>
          <p:grpSpPr>
            <a:xfrm>
              <a:off x="6273657" y="2228149"/>
              <a:ext cx="188600" cy="246221"/>
              <a:chOff x="5978838" y="2209102"/>
              <a:chExt cx="188600" cy="246221"/>
            </a:xfrm>
          </p:grpSpPr>
          <p:sp>
            <p:nvSpPr>
              <p:cNvPr id="16" name="Oval 9">
                <a:extLst>
                  <a:ext uri="{FF2B5EF4-FFF2-40B4-BE49-F238E27FC236}">
                    <a16:creationId xmlns:a16="http://schemas.microsoft.com/office/drawing/2014/main" id="{AB6051AB-2E0C-4F74-AA09-3E8DBF11667D}"/>
                  </a:ext>
                </a:extLst>
              </p:cNvPr>
              <p:cNvSpPr/>
              <p:nvPr/>
            </p:nvSpPr>
            <p:spPr>
              <a:xfrm>
                <a:off x="5978839" y="2237913"/>
                <a:ext cx="188599" cy="188599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7" name="TextBox 11">
                <a:extLst>
                  <a:ext uri="{FF2B5EF4-FFF2-40B4-BE49-F238E27FC236}">
                    <a16:creationId xmlns:a16="http://schemas.microsoft.com/office/drawing/2014/main" id="{97FDCC9F-9887-487F-8C6D-BBB3CB2773C3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978838" y="2209102"/>
                <a:ext cx="18859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1</a:t>
                </a:r>
              </a:p>
            </p:txBody>
          </p:sp>
        </p:grpSp>
        <p:grpSp>
          <p:nvGrpSpPr>
            <p:cNvPr id="9" name="Group 13">
              <a:extLst>
                <a:ext uri="{FF2B5EF4-FFF2-40B4-BE49-F238E27FC236}">
                  <a16:creationId xmlns:a16="http://schemas.microsoft.com/office/drawing/2014/main" id="{D9700851-3B5E-45AB-991B-762DE0355EF6}"/>
                </a:ext>
              </a:extLst>
            </p:cNvPr>
            <p:cNvGrpSpPr/>
            <p:nvPr/>
          </p:nvGrpSpPr>
          <p:grpSpPr>
            <a:xfrm>
              <a:off x="6273657" y="2563905"/>
              <a:ext cx="188600" cy="246221"/>
              <a:chOff x="5978838" y="2209102"/>
              <a:chExt cx="188600" cy="246221"/>
            </a:xfrm>
          </p:grpSpPr>
          <p:sp>
            <p:nvSpPr>
              <p:cNvPr id="14" name="Oval 14">
                <a:extLst>
                  <a:ext uri="{FF2B5EF4-FFF2-40B4-BE49-F238E27FC236}">
                    <a16:creationId xmlns:a16="http://schemas.microsoft.com/office/drawing/2014/main" id="{0FDC7121-EA5E-4996-B879-22CC04BEA201}"/>
                  </a:ext>
                </a:extLst>
              </p:cNvPr>
              <p:cNvSpPr/>
              <p:nvPr/>
            </p:nvSpPr>
            <p:spPr>
              <a:xfrm>
                <a:off x="5978839" y="2237913"/>
                <a:ext cx="188599" cy="188599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B4BBF7ED-662E-4BA3-83B6-05208C9B757A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978838" y="2209102"/>
                <a:ext cx="18859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2</a:t>
                </a:r>
              </a:p>
            </p:txBody>
          </p:sp>
        </p:grpSp>
        <p:grpSp>
          <p:nvGrpSpPr>
            <p:cNvPr id="10" name="Group 16">
              <a:extLst>
                <a:ext uri="{FF2B5EF4-FFF2-40B4-BE49-F238E27FC236}">
                  <a16:creationId xmlns:a16="http://schemas.microsoft.com/office/drawing/2014/main" id="{8CC6D345-719C-4EA8-9CCC-735633CC607F}"/>
                </a:ext>
              </a:extLst>
            </p:cNvPr>
            <p:cNvGrpSpPr/>
            <p:nvPr/>
          </p:nvGrpSpPr>
          <p:grpSpPr>
            <a:xfrm>
              <a:off x="6273657" y="2902042"/>
              <a:ext cx="188600" cy="246221"/>
              <a:chOff x="5978838" y="2209102"/>
              <a:chExt cx="188600" cy="246221"/>
            </a:xfrm>
          </p:grpSpPr>
          <p:sp>
            <p:nvSpPr>
              <p:cNvPr id="12" name="Oval 17">
                <a:extLst>
                  <a:ext uri="{FF2B5EF4-FFF2-40B4-BE49-F238E27FC236}">
                    <a16:creationId xmlns:a16="http://schemas.microsoft.com/office/drawing/2014/main" id="{2E56D573-7C3B-46F0-982D-5DD5D53E931B}"/>
                  </a:ext>
                </a:extLst>
              </p:cNvPr>
              <p:cNvSpPr/>
              <p:nvPr/>
            </p:nvSpPr>
            <p:spPr>
              <a:xfrm>
                <a:off x="5978839" y="2237913"/>
                <a:ext cx="188599" cy="188599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3" name="TextBox 18">
                <a:extLst>
                  <a:ext uri="{FF2B5EF4-FFF2-40B4-BE49-F238E27FC236}">
                    <a16:creationId xmlns:a16="http://schemas.microsoft.com/office/drawing/2014/main" id="{A400E4DB-EAAB-40EC-B86F-2B5325C2941B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5978838" y="2209102"/>
                <a:ext cx="18859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3</a:t>
                </a:r>
              </a:p>
            </p:txBody>
          </p:sp>
        </p:grpSp>
        <p:pic>
          <p:nvPicPr>
            <p:cNvPr id="11" name="Picture 19" descr="Smart Lookup button in the context menu">
              <a:extLst>
                <a:ext uri="{FF2B5EF4-FFF2-40B4-BE49-F238E27FC236}">
                  <a16:creationId xmlns:a16="http://schemas.microsoft.com/office/drawing/2014/main" id="{5C48F155-F4FF-4D72-879B-DE6D7269D8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437"/>
            <a:stretch/>
          </p:blipFill>
          <p:spPr>
            <a:xfrm>
              <a:off x="9166431" y="1836907"/>
              <a:ext cx="1875163" cy="1796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3866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5368" y="587141"/>
            <a:ext cx="6105194" cy="17421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the frack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045368" y="2512194"/>
            <a:ext cx="6105194" cy="2244603"/>
          </a:xfrm>
        </p:spPr>
        <p:txBody>
          <a:bodyPr>
            <a:no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Testing Done Around Fracking Sites</a:t>
            </a:r>
          </a:p>
          <a:p>
            <a:r>
              <a:rPr lang="en-US" sz="1600">
                <a:solidFill>
                  <a:srgbClr val="FFFFFF"/>
                </a:solidFill>
              </a:rPr>
              <a:t>By</a:t>
            </a:r>
          </a:p>
          <a:p>
            <a:r>
              <a:rPr lang="en-US" sz="1600">
                <a:solidFill>
                  <a:srgbClr val="FFFFFF"/>
                </a:solidFill>
              </a:rPr>
              <a:t>Angel Martinez</a:t>
            </a:r>
          </a:p>
          <a:p>
            <a:r>
              <a:rPr lang="en-US" sz="1600">
                <a:solidFill>
                  <a:srgbClr val="FFFFFF"/>
                </a:solidFill>
              </a:rPr>
              <a:t>Benjamin Johnson</a:t>
            </a:r>
          </a:p>
          <a:p>
            <a:r>
              <a:rPr lang="en-US" sz="1600">
                <a:solidFill>
                  <a:srgbClr val="FFFFFF"/>
                </a:solidFill>
              </a:rPr>
              <a:t>Cyrus Yousefian</a:t>
            </a:r>
          </a:p>
          <a:p>
            <a:r>
              <a:rPr lang="en-US" sz="1600">
                <a:solidFill>
                  <a:srgbClr val="FFFFFF"/>
                </a:solidFill>
              </a:rPr>
              <a:t>Kevin Nguyen</a:t>
            </a:r>
          </a:p>
        </p:txBody>
      </p:sp>
    </p:spTree>
    <p:extLst>
      <p:ext uri="{BB962C8B-B14F-4D97-AF65-F5344CB8AC3E}">
        <p14:creationId xmlns:p14="http://schemas.microsoft.com/office/powerpoint/2010/main" val="3997046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70" y="292206"/>
            <a:ext cx="3669161" cy="171373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6944" y="686363"/>
            <a:ext cx="5306084" cy="5230634"/>
          </a:xfrm>
        </p:spPr>
        <p:txBody>
          <a:bodyPr anchor="ctr">
            <a:normAutofit fontScale="92500" lnSpcReduction="10000"/>
          </a:bodyPr>
          <a:lstStyle/>
          <a:p>
            <a:endParaRPr lang="en-US" sz="3000" dirty="0">
              <a:solidFill>
                <a:srgbClr val="000000"/>
              </a:solidFill>
            </a:endParaRPr>
          </a:p>
          <a:p>
            <a:r>
              <a:rPr lang="en-US" sz="3000" dirty="0">
                <a:solidFill>
                  <a:srgbClr val="000000"/>
                </a:solidFill>
              </a:rPr>
              <a:t>Mining for natural gas by drilling and fracturing through shale to release trapped gas</a:t>
            </a:r>
          </a:p>
          <a:p>
            <a:r>
              <a:rPr lang="en-US" sz="3000" dirty="0">
                <a:solidFill>
                  <a:srgbClr val="000000"/>
                </a:solidFill>
              </a:rPr>
              <a:t>Documented in 10 California counties — Los </a:t>
            </a:r>
            <a:r>
              <a:rPr lang="en-US" sz="3000">
                <a:solidFill>
                  <a:srgbClr val="000000"/>
                </a:solidFill>
              </a:rPr>
              <a:t>Angeles</a:t>
            </a:r>
            <a:r>
              <a:rPr lang="en-US" sz="3000" dirty="0">
                <a:solidFill>
                  <a:srgbClr val="000000"/>
                </a:solidFill>
              </a:rPr>
              <a:t>, </a:t>
            </a:r>
            <a:r>
              <a:rPr lang="en-US" sz="3000">
                <a:solidFill>
                  <a:srgbClr val="000000"/>
                </a:solidFill>
              </a:rPr>
              <a:t>Ventura, Santa Barbara, Sacramento, </a:t>
            </a:r>
            <a:r>
              <a:rPr lang="en-US" sz="3000" dirty="0">
                <a:solidFill>
                  <a:srgbClr val="000000"/>
                </a:solidFill>
              </a:rPr>
              <a:t>Colusa, Glenn, Kern, Monterey, Sutter, </a:t>
            </a:r>
            <a:r>
              <a:rPr lang="en-US" sz="3000">
                <a:solidFill>
                  <a:srgbClr val="000000"/>
                </a:solidFill>
              </a:rPr>
              <a:t>and Kings</a:t>
            </a:r>
            <a:r>
              <a:rPr lang="en-US" sz="3000" dirty="0">
                <a:solidFill>
                  <a:srgbClr val="000000"/>
                </a:solidFill>
              </a:rPr>
              <a:t>. ... In Kern County, California's major oil-producing county, 50 to 60 percent of new oil wells are fracked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D32104-DA45-4C79-A0C4-60A74D3C1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1" y="2880912"/>
            <a:ext cx="5732568" cy="368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286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419F2-5957-4E46-9E83-46D448E4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Issues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785A0D-898D-40BC-8547-231F4E256DE5}"/>
              </a:ext>
            </a:extLst>
          </p:cNvPr>
          <p:cNvSpPr txBox="1"/>
          <p:nvPr/>
        </p:nvSpPr>
        <p:spPr>
          <a:xfrm>
            <a:off x="648930" y="2438400"/>
            <a:ext cx="5127029" cy="37854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Methane pollution from cracks in gas wells and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Hydraulic fluid consisting of carcinogens chemicals leach into underground water wells and aquifers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Earth shifting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/>
              <a:t>Not enough environmental requirements imposed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C04AFD1-7FC3-4ED9-AD05-97F523C1B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106" y="3491391"/>
            <a:ext cx="4991799" cy="2807887"/>
          </a:xfrm>
          <a:prstGeom prst="rect">
            <a:avLst/>
          </a:prstGeom>
        </p:spPr>
      </p:pic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262F367F-E1B2-4A91-8B9C-0A243A731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106" y="558722"/>
            <a:ext cx="4991799" cy="2807887"/>
          </a:xfrm>
        </p:spPr>
      </p:pic>
    </p:spTree>
    <p:extLst>
      <p:ext uri="{BB962C8B-B14F-4D97-AF65-F5344CB8AC3E}">
        <p14:creationId xmlns:p14="http://schemas.microsoft.com/office/powerpoint/2010/main" val="3642923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Solution 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3000" dirty="0">
                <a:solidFill>
                  <a:srgbClr val="000000"/>
                </a:solidFill>
              </a:rPr>
              <a:t>To create a device that will collect the data of methane outflow, fluid leakage into underground aquifers, and any fissures or earth shifts</a:t>
            </a:r>
          </a:p>
          <a:p>
            <a:r>
              <a:rPr lang="en-US" sz="3000" dirty="0">
                <a:solidFill>
                  <a:srgbClr val="000000"/>
                </a:solidFill>
              </a:rPr>
              <a:t>Data displayed on graphs in real-time for monitoring and alert for contaminations breaches</a:t>
            </a:r>
          </a:p>
          <a:p>
            <a:endParaRPr lang="en-US" sz="3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952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BAE1A-B4AB-42FB-B01D-D668880F1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US" sz="4000"/>
              <a:t>Sensor Layout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E68FE8-F29C-423E-B282-15DCF6ACB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305869"/>
            <a:ext cx="3667036" cy="391205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[1]  Water / voltage sensors</a:t>
            </a:r>
          </a:p>
          <a:p>
            <a:pPr lvl="1"/>
            <a:r>
              <a:rPr lang="en-US" dirty="0"/>
              <a:t>Below waste water</a:t>
            </a:r>
          </a:p>
          <a:p>
            <a:pPr lvl="1"/>
            <a:r>
              <a:rPr lang="en-US" dirty="0"/>
              <a:t>Embedded in concrete sheath</a:t>
            </a:r>
          </a:p>
          <a:p>
            <a:r>
              <a:rPr lang="en-US" sz="2400" dirty="0"/>
              <a:t>[2] methane sensor</a:t>
            </a:r>
          </a:p>
          <a:p>
            <a:pPr lvl="1"/>
            <a:r>
              <a:rPr lang="en-US" dirty="0"/>
              <a:t>Near outlet</a:t>
            </a:r>
          </a:p>
          <a:p>
            <a:pPr lvl="1"/>
            <a:r>
              <a:rPr lang="en-US" dirty="0"/>
              <a:t>Embedded in concrete sheath</a:t>
            </a:r>
          </a:p>
          <a:p>
            <a:r>
              <a:rPr lang="en-US" sz="2400" dirty="0"/>
              <a:t>[3] Seismic (vibration) sensor</a:t>
            </a:r>
          </a:p>
          <a:p>
            <a:r>
              <a:rPr lang="en-US" sz="2400" dirty="0"/>
              <a:t>[4] Temperature sensor</a:t>
            </a:r>
          </a:p>
          <a:p>
            <a:pPr lvl="1"/>
            <a:r>
              <a:rPr lang="en-US" dirty="0"/>
              <a:t>soil</a:t>
            </a:r>
          </a:p>
          <a:p>
            <a:endParaRPr lang="en-US" sz="1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7D1452-F0B7-431E-9A24-D3F7103D8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20">
            <a:extLst>
              <a:ext uri="{FF2B5EF4-FFF2-40B4-BE49-F238E27FC236}">
                <a16:creationId xmlns:a16="http://schemas.microsoft.com/office/drawing/2014/main" id="{A660F4F9-5DF5-4F15-BE6A-CD8648BB1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8267" y="559407"/>
            <a:ext cx="6594522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202D4A-22BC-4605-800B-513E25EFD4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7" t="1458" r="9441" b="2345"/>
          <a:stretch/>
        </p:blipFill>
        <p:spPr>
          <a:xfrm>
            <a:off x="5777191" y="559406"/>
            <a:ext cx="5276674" cy="573918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5254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66068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000000"/>
                </a:solidFill>
              </a:rPr>
              <a:t>Check Fracking Sites for Air pollution </a:t>
            </a:r>
            <a:r>
              <a:rPr lang="en-US" sz="3200">
                <a:solidFill>
                  <a:srgbClr val="000000"/>
                </a:solidFill>
              </a:rPr>
              <a:t>and green house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en-US" sz="3200">
                <a:solidFill>
                  <a:srgbClr val="000000"/>
                </a:solidFill>
              </a:rPr>
              <a:t>gas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en-US" sz="3200">
                <a:solidFill>
                  <a:srgbClr val="000000"/>
                </a:solidFill>
              </a:rPr>
              <a:t>levels </a:t>
            </a:r>
            <a:r>
              <a:rPr lang="en-US" sz="3200" dirty="0">
                <a:solidFill>
                  <a:srgbClr val="000000"/>
                </a:solidFill>
              </a:rPr>
              <a:t>using MQ5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000000"/>
                </a:solidFill>
              </a:rPr>
              <a:t>Check for water breach pollution using water sensor around site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000000"/>
                </a:solidFill>
              </a:rPr>
              <a:t>using temperature sensor to test soil surrounding the area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rgbClr val="000000"/>
                </a:solidFill>
              </a:rPr>
              <a:t>Using vibration sensor to check for seismic activity around sites, and use triangulation to pin-point epicenter of Earthquakes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rgbClr val="000000"/>
              </a:solidFill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D54DBB2-BD4C-497B-9593-493999E81C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6" y="2714324"/>
            <a:ext cx="4309240" cy="24349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7204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Why is this useful?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To quantify fracking site data on how it  impacts the surrounding environment and local water wells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Spread awareness </a:t>
            </a:r>
            <a:r>
              <a:rPr lang="en-US" sz="2400">
                <a:solidFill>
                  <a:srgbClr val="000000"/>
                </a:solidFill>
              </a:rPr>
              <a:t>with collected data </a:t>
            </a:r>
            <a:r>
              <a:rPr lang="en-US" sz="2400" dirty="0">
                <a:solidFill>
                  <a:srgbClr val="000000"/>
                </a:solidFill>
              </a:rPr>
              <a:t>to </a:t>
            </a:r>
            <a:r>
              <a:rPr lang="en-US" sz="2400">
                <a:solidFill>
                  <a:srgbClr val="000000"/>
                </a:solidFill>
              </a:rPr>
              <a:t>politicians, </a:t>
            </a:r>
            <a:r>
              <a:rPr lang="en-US" sz="2400" dirty="0">
                <a:solidFill>
                  <a:srgbClr val="000000"/>
                </a:solidFill>
              </a:rPr>
              <a:t>congress,  and </a:t>
            </a:r>
            <a:r>
              <a:rPr lang="en-US" sz="2400">
                <a:solidFill>
                  <a:srgbClr val="000000"/>
                </a:solidFill>
              </a:rPr>
              <a:t>citizens</a:t>
            </a:r>
            <a:r>
              <a:rPr lang="en-US" sz="2400" dirty="0">
                <a:solidFill>
                  <a:srgbClr val="000000"/>
                </a:solidFill>
              </a:rPr>
              <a:t> to push better policies on fracking in California</a:t>
            </a:r>
          </a:p>
          <a:p>
            <a:r>
              <a:rPr lang="en-US" sz="2400" dirty="0">
                <a:solidFill>
                  <a:srgbClr val="000000"/>
                </a:solidFill>
              </a:rPr>
              <a:t>Impose stricter regulations in stead of what fracking companies disclose on reports</a:t>
            </a:r>
          </a:p>
        </p:txBody>
      </p:sp>
    </p:spTree>
    <p:extLst>
      <p:ext uri="{BB962C8B-B14F-4D97-AF65-F5344CB8AC3E}">
        <p14:creationId xmlns:p14="http://schemas.microsoft.com/office/powerpoint/2010/main" val="910803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QuickStarter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4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95B40B14BCCA47B1C8D2622E6E351D" ma:contentTypeVersion="2" ma:contentTypeDescription="Create a new document." ma:contentTypeScope="" ma:versionID="1111b05274cf5aa83d39059cc624bd49">
  <xsd:schema xmlns:xsd="http://www.w3.org/2001/XMLSchema" xmlns:xs="http://www.w3.org/2001/XMLSchema" xmlns:p="http://schemas.microsoft.com/office/2006/metadata/properties" xmlns:ns3="7f442ef2-2d21-4a9c-8cc6-dac6f0609cfb" targetNamespace="http://schemas.microsoft.com/office/2006/metadata/properties" ma:root="true" ma:fieldsID="592bffd8c3cdc148a32f77b94d1642e2" ns3:_="">
    <xsd:import namespace="7f442ef2-2d21-4a9c-8cc6-dac6f0609cf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442ef2-2d21-4a9c-8cc6-dac6f0609c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2E8603-74E5-40F1-8CED-BB4FE14CC3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442ef2-2d21-4a9c-8cc6-dac6f0609c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CFD253-915F-497D-83E7-063DB8E084E7}">
  <ds:schemaRefs>
    <ds:schemaRef ds:uri="http://schemas.microsoft.com/office/2006/metadata/properties"/>
    <ds:schemaRef ds:uri="http://purl.org/dc/elements/1.1/"/>
    <ds:schemaRef ds:uri="http://schemas.microsoft.com/office/2006/documentManagement/types"/>
    <ds:schemaRef ds:uri="7f442ef2-2d21-4a9c-8cc6-dac6f0609cfb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7FAB0EF-55BC-448E-847B-DB4BE179B1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510</Words>
  <Application>Microsoft Office PowerPoint</Application>
  <PresentationFormat>Widescreen</PresentationFormat>
  <Paragraphs>67</Paragraphs>
  <Slides>10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Office Theme</vt:lpstr>
      <vt:lpstr>QuickStarter Theme</vt:lpstr>
      <vt:lpstr>Here's your outline to get started</vt:lpstr>
      <vt:lpstr>Related topics to research</vt:lpstr>
      <vt:lpstr>What the frack</vt:lpstr>
      <vt:lpstr>Fracking</vt:lpstr>
      <vt:lpstr>Issues</vt:lpstr>
      <vt:lpstr>Solution  </vt:lpstr>
      <vt:lpstr>Sensor Layout</vt:lpstr>
      <vt:lpstr>Tests</vt:lpstr>
      <vt:lpstr>Why is this useful?</vt:lpstr>
      <vt:lpstr>Other implementations: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Here's your outline to get started</dc:title>
  <dc:creator>Angel Martinez</dc:creator>
  <cp:lastModifiedBy>Angel Martinez</cp:lastModifiedBy>
  <cp:revision>1</cp:revision>
  <dcterms:created xsi:type="dcterms:W3CDTF">2019-11-16T23:02:49Z</dcterms:created>
  <dcterms:modified xsi:type="dcterms:W3CDTF">2019-11-17T00:00:24Z</dcterms:modified>
</cp:coreProperties>
</file>